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4" r:id="rId4"/>
    <p:sldId id="262" r:id="rId5"/>
    <p:sldId id="263"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080418-19B9-48EE-9202-BE27D338287C}" type="datetimeFigureOut">
              <a:rPr lang="en-CA" smtClean="0"/>
              <a:pPr/>
              <a:t>12/05/2011</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5A495A-EED2-4F3B-822A-C577331FCE6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5A495A-EED2-4F3B-822A-C577331FCE6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5A495A-EED2-4F3B-822A-C577331FCE6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5A495A-EED2-4F3B-822A-C577331FCE65}"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5A495A-EED2-4F3B-822A-C577331FCE65}"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B5A495A-EED2-4F3B-822A-C577331FCE65}"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9B5A495A-EED2-4F3B-822A-C577331FCE6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9B5A495A-EED2-4F3B-822A-C577331FCE65}"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080418-19B9-48EE-9202-BE27D338287C}" type="datetimeFigureOut">
              <a:rPr lang="en-CA" smtClean="0"/>
              <a:pPr/>
              <a:t>12/05/2011</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9B5A495A-EED2-4F3B-822A-C577331FCE6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080418-19B9-48EE-9202-BE27D338287C}" type="datetimeFigureOut">
              <a:rPr lang="en-CA" smtClean="0"/>
              <a:pPr/>
              <a:t>12/05/2011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B5A495A-EED2-4F3B-822A-C577331FCE6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080418-19B9-48EE-9202-BE27D338287C}" type="datetimeFigureOut">
              <a:rPr lang="en-CA" smtClean="0"/>
              <a:pPr/>
              <a:t>12/05/2011</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5A495A-EED2-4F3B-822A-C577331FCE65}"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080418-19B9-48EE-9202-BE27D338287C}" type="datetimeFigureOut">
              <a:rPr lang="en-CA" smtClean="0"/>
              <a:pPr/>
              <a:t>12/05/2011</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5A495A-EED2-4F3B-822A-C577331FCE6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a:t>
            </a:r>
            <a:r>
              <a:rPr lang="en-US" dirty="0" smtClean="0"/>
              <a:t>ill be able to write a learning outcome from the student perspective</a:t>
            </a:r>
          </a:p>
          <a:p>
            <a:r>
              <a:rPr lang="en-US" dirty="0" smtClean="0"/>
              <a:t>w</a:t>
            </a:r>
            <a:r>
              <a:rPr lang="en-US" dirty="0" smtClean="0"/>
              <a:t>ill understand the difference between writing about an activity and learning</a:t>
            </a:r>
          </a:p>
          <a:p>
            <a:r>
              <a:rPr lang="en-US" dirty="0" smtClean="0"/>
              <a:t>w</a:t>
            </a:r>
            <a:r>
              <a:rPr lang="en-US" dirty="0" smtClean="0"/>
              <a:t>ill use knowledge and skills to have one learning outcome that identifies intercultural learning, uses active verb(s) and is able to be measured (formally or informally)</a:t>
            </a:r>
          </a:p>
          <a:p>
            <a:r>
              <a:rPr lang="en-US" sz="1000" dirty="0" smtClean="0"/>
              <a:t>There are 3 learning outcomes stated above </a:t>
            </a:r>
            <a:endParaRPr lang="en-CA" sz="1000" dirty="0"/>
          </a:p>
        </p:txBody>
      </p:sp>
      <p:sp>
        <p:nvSpPr>
          <p:cNvPr id="2" name="Title 1"/>
          <p:cNvSpPr>
            <a:spLocks noGrp="1"/>
          </p:cNvSpPr>
          <p:nvPr>
            <p:ph type="title"/>
          </p:nvPr>
        </p:nvSpPr>
        <p:spPr/>
        <p:txBody>
          <a:bodyPr>
            <a:normAutofit fontScale="90000"/>
          </a:bodyPr>
          <a:lstStyle/>
          <a:p>
            <a:r>
              <a:rPr lang="en-US" dirty="0" smtClean="0"/>
              <a:t>By the end of this session participants</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052736"/>
            <a:ext cx="6696744" cy="5262979"/>
          </a:xfrm>
          <a:prstGeom prst="rect">
            <a:avLst/>
          </a:prstGeom>
        </p:spPr>
        <p:txBody>
          <a:bodyPr wrap="square">
            <a:spAutoFit/>
          </a:bodyPr>
          <a:lstStyle/>
          <a:p>
            <a:r>
              <a:rPr lang="en-US" sz="2800" dirty="0" smtClean="0">
                <a:solidFill>
                  <a:srgbClr val="333333"/>
                </a:solidFill>
                <a:latin typeface="Verdana" charset="0"/>
              </a:rPr>
              <a:t>Learning outcomes:</a:t>
            </a:r>
          </a:p>
          <a:p>
            <a:pPr>
              <a:buFont typeface="Arial" pitchFamily="34" charset="0"/>
              <a:buChar char="•"/>
            </a:pPr>
            <a:r>
              <a:rPr lang="en-US" sz="2800" dirty="0" smtClean="0">
                <a:solidFill>
                  <a:srgbClr val="333333"/>
                </a:solidFill>
                <a:latin typeface="Verdana" charset="0"/>
              </a:rPr>
              <a:t> define the purpose of your course,</a:t>
            </a:r>
          </a:p>
          <a:p>
            <a:pPr>
              <a:buFont typeface="Arial" pitchFamily="34" charset="0"/>
              <a:buChar char="•"/>
            </a:pPr>
            <a:r>
              <a:rPr lang="en-US" sz="2800" dirty="0" smtClean="0">
                <a:solidFill>
                  <a:srgbClr val="333333"/>
                </a:solidFill>
                <a:latin typeface="Verdana" charset="0"/>
              </a:rPr>
              <a:t> guide you in developing appropriate learning experiences for your students, </a:t>
            </a:r>
          </a:p>
          <a:p>
            <a:pPr>
              <a:buFont typeface="Arial" pitchFamily="34" charset="0"/>
              <a:buChar char="•"/>
            </a:pPr>
            <a:r>
              <a:rPr lang="en-US" sz="2800" dirty="0" smtClean="0">
                <a:solidFill>
                  <a:srgbClr val="333333"/>
                </a:solidFill>
                <a:latin typeface="Verdana" charset="0"/>
              </a:rPr>
              <a:t>include knowledge (cognitive), skills (motor/cognitive) and attitudes (affective) depending on the purpose of the lesson</a:t>
            </a:r>
          </a:p>
          <a:p>
            <a:pPr>
              <a:buFont typeface="Arial" pitchFamily="34" charset="0"/>
              <a:buChar char="•"/>
            </a:pPr>
            <a:r>
              <a:rPr lang="en-US" sz="2800" dirty="0" smtClean="0">
                <a:solidFill>
                  <a:srgbClr val="333333"/>
                </a:solidFill>
                <a:latin typeface="Verdana" charset="0"/>
              </a:rPr>
              <a:t> and are directly related to assessment and should be planned in tandem</a:t>
            </a:r>
            <a:endParaRPr lang="en-US" sz="2800" dirty="0">
              <a:solidFill>
                <a:srgbClr val="333333"/>
              </a:solidFill>
              <a:latin typeface="Verdan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340768"/>
            <a:ext cx="4572000" cy="3785652"/>
          </a:xfrm>
          <a:prstGeom prst="rect">
            <a:avLst/>
          </a:prstGeom>
        </p:spPr>
        <p:txBody>
          <a:bodyPr>
            <a:spAutoFit/>
          </a:bodyPr>
          <a:lstStyle/>
          <a:p>
            <a:endParaRPr lang="en-CA" sz="2400" dirty="0" smtClean="0"/>
          </a:p>
          <a:p>
            <a:r>
              <a:rPr lang="en-CA" sz="2400" dirty="0" smtClean="0"/>
              <a:t> </a:t>
            </a:r>
            <a:r>
              <a:rPr lang="en-CA" sz="2400" i="1" dirty="0" smtClean="0"/>
              <a:t>The clearer the picture your students have of what you expect them to do at the end of your course and the greater their understanding of what their role will be and of the criteria that will be used to determine success or failure, the more effective the course will be. (Diamond, 1998) </a:t>
            </a:r>
            <a:endParaRPr lang="en-CA"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6673"/>
            <a:ext cx="4572000" cy="5262979"/>
          </a:xfrm>
          <a:prstGeom prst="rect">
            <a:avLst/>
          </a:prstGeom>
        </p:spPr>
        <p:txBody>
          <a:bodyPr wrap="square">
            <a:spAutoFit/>
          </a:bodyPr>
          <a:lstStyle/>
          <a:p>
            <a:r>
              <a:rPr lang="en-US" sz="2400" b="1" dirty="0" smtClean="0"/>
              <a:t>Faculty need clear learning outcomes to: </a:t>
            </a:r>
          </a:p>
          <a:p>
            <a:pPr>
              <a:buFont typeface="Arial" pitchFamily="34" charset="0"/>
              <a:buChar char="•"/>
            </a:pPr>
            <a:r>
              <a:rPr lang="en-US" sz="2400" b="1" dirty="0" smtClean="0"/>
              <a:t>     </a:t>
            </a:r>
            <a:r>
              <a:rPr lang="en-US" sz="2400" dirty="0" smtClean="0"/>
              <a:t>clarify the intent of instruction and instructional activities.</a:t>
            </a:r>
          </a:p>
          <a:p>
            <a:pPr lvl="1" indent="-396875">
              <a:buFont typeface="Arial"/>
              <a:buChar char="•"/>
            </a:pPr>
            <a:r>
              <a:rPr lang="en-US" sz="2400" dirty="0" smtClean="0"/>
              <a:t>provide a point of reference to assess effectiveness of teaching and learning experiences.</a:t>
            </a:r>
          </a:p>
          <a:p>
            <a:pPr lvl="1" indent="-396875">
              <a:buFont typeface="Arial"/>
              <a:buChar char="•"/>
            </a:pPr>
            <a:r>
              <a:rPr lang="en-US" sz="2400" dirty="0" smtClean="0"/>
              <a:t>decrease uncertainty for students regarding what is expected of them, which usually leads to better performance.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289953"/>
            <a:ext cx="6048672" cy="5078313"/>
          </a:xfrm>
          <a:prstGeom prst="rect">
            <a:avLst/>
          </a:prstGeom>
        </p:spPr>
        <p:txBody>
          <a:bodyPr wrap="square">
            <a:spAutoFit/>
          </a:bodyPr>
          <a:lstStyle/>
          <a:p>
            <a:r>
              <a:rPr lang="en-US" dirty="0" smtClean="0"/>
              <a:t> </a:t>
            </a:r>
            <a:r>
              <a:rPr lang="en-US" b="1" dirty="0" smtClean="0"/>
              <a:t>Backward Design </a:t>
            </a:r>
          </a:p>
          <a:p>
            <a:pPr lvl="1"/>
            <a:r>
              <a:rPr lang="en-US" dirty="0" smtClean="0"/>
              <a:t>Step 1: Identify desired outcomes or results. What do we want students to gain cognitively, physically or empathetically? </a:t>
            </a:r>
          </a:p>
          <a:p>
            <a:endParaRPr lang="en-US" dirty="0" smtClean="0"/>
          </a:p>
          <a:p>
            <a:pPr lvl="1"/>
            <a:r>
              <a:rPr lang="en-US" dirty="0" smtClean="0"/>
              <a:t>Step 2: Determine acceptable evidence of </a:t>
            </a:r>
            <a:r>
              <a:rPr lang="en-US" dirty="0" smtClean="0"/>
              <a:t>intercultural learning</a:t>
            </a:r>
            <a:r>
              <a:rPr lang="en-US" dirty="0" smtClean="0"/>
              <a:t>. What is clearly measurable? It doesn’t have to always be written. </a:t>
            </a:r>
          </a:p>
          <a:p>
            <a:endParaRPr lang="en-US" dirty="0" smtClean="0"/>
          </a:p>
          <a:p>
            <a:pPr lvl="1"/>
            <a:r>
              <a:rPr lang="en-US" dirty="0" smtClean="0"/>
              <a:t>Step 3: Plan </a:t>
            </a:r>
            <a:r>
              <a:rPr lang="en-US" dirty="0" smtClean="0"/>
              <a:t>intercultural learning </a:t>
            </a:r>
            <a:r>
              <a:rPr lang="en-US" dirty="0" smtClean="0"/>
              <a:t>experiences and instruction. How much of what and how much repetition do students need to be able to apply, synthesize and evaluate their learning? </a:t>
            </a:r>
          </a:p>
          <a:p>
            <a:pPr lvl="1"/>
            <a:endParaRPr lang="en-US" dirty="0" smtClean="0"/>
          </a:p>
          <a:p>
            <a:pPr lvl="1"/>
            <a:r>
              <a:rPr lang="en-US" dirty="0" smtClean="0"/>
              <a:t>Writing learning outcomes invites </a:t>
            </a:r>
            <a:r>
              <a:rPr lang="en-US" dirty="0" smtClean="0"/>
              <a:t>analysis of the intent of how you </a:t>
            </a:r>
            <a:r>
              <a:rPr lang="en-US" dirty="0" err="1" smtClean="0"/>
              <a:t>interculturalize</a:t>
            </a:r>
            <a:r>
              <a:rPr lang="en-US" dirty="0" smtClean="0"/>
              <a:t> curriculum. </a:t>
            </a:r>
            <a:endParaRPr lang="en-US" dirty="0" smtClean="0"/>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do you want </a:t>
            </a:r>
            <a:r>
              <a:rPr lang="en-US" b="1" i="1" dirty="0" smtClean="0"/>
              <a:t>students to tell you </a:t>
            </a:r>
            <a:r>
              <a:rPr lang="en-US" dirty="0" smtClean="0"/>
              <a:t>that they know, can do or value at the end of the task, assignment, or course? Notice the focus is the student experience, not the teacher.</a:t>
            </a:r>
          </a:p>
          <a:p>
            <a:r>
              <a:rPr lang="en-US" dirty="0" smtClean="0"/>
              <a:t>What intercultural piece will </a:t>
            </a:r>
            <a:r>
              <a:rPr lang="en-US" b="1" i="1" dirty="0" smtClean="0"/>
              <a:t>benefit the students </a:t>
            </a:r>
            <a:r>
              <a:rPr lang="en-US" dirty="0" smtClean="0"/>
              <a:t>in this task/assignment or course? (Communication styles? Group dynamics? Cultural content? )</a:t>
            </a:r>
            <a:endParaRPr lang="en-CA" dirty="0"/>
          </a:p>
        </p:txBody>
      </p:sp>
      <p:sp>
        <p:nvSpPr>
          <p:cNvPr id="2" name="Title 1"/>
          <p:cNvSpPr>
            <a:spLocks noGrp="1"/>
          </p:cNvSpPr>
          <p:nvPr>
            <p:ph type="title"/>
          </p:nvPr>
        </p:nvSpPr>
        <p:spPr/>
        <p:txBody>
          <a:bodyPr/>
          <a:lstStyle/>
          <a:p>
            <a:r>
              <a:rPr lang="en-US" dirty="0" smtClean="0"/>
              <a:t>Perspective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Participants will make sure their course is intercultural.  </a:t>
            </a:r>
            <a:r>
              <a:rPr lang="en-US" i="1" dirty="0" smtClean="0"/>
              <a:t>Can I easily measure this?</a:t>
            </a:r>
          </a:p>
          <a:p>
            <a:r>
              <a:rPr lang="en-US" dirty="0" smtClean="0"/>
              <a:t>Participants will understand the necessary aspects of an effective learning outcome. </a:t>
            </a:r>
            <a:r>
              <a:rPr lang="en-US" i="1" dirty="0" smtClean="0"/>
              <a:t>How do I know there is understanding that has happened?</a:t>
            </a:r>
          </a:p>
          <a:p>
            <a:r>
              <a:rPr lang="en-US" dirty="0" smtClean="0"/>
              <a:t>Participants will apply intercultural learning outcomes to a course.  </a:t>
            </a:r>
            <a:r>
              <a:rPr lang="en-US" i="1" dirty="0" smtClean="0"/>
              <a:t>What do I need to see to prove this? </a:t>
            </a:r>
          </a:p>
          <a:p>
            <a:r>
              <a:rPr lang="en-US" dirty="0" smtClean="0"/>
              <a:t>Participants will create one learning outcome that meets the criteria for an intercultural dimension to one task/class. </a:t>
            </a:r>
            <a:r>
              <a:rPr lang="en-US" i="1" dirty="0" smtClean="0"/>
              <a:t>What knowledge, skills and attitudes are demonstrated in this outcome- is this manageable? </a:t>
            </a:r>
          </a:p>
          <a:p>
            <a:endParaRPr lang="en-CA" dirty="0"/>
          </a:p>
        </p:txBody>
      </p:sp>
      <p:sp>
        <p:nvSpPr>
          <p:cNvPr id="2" name="Title 1"/>
          <p:cNvSpPr>
            <a:spLocks noGrp="1"/>
          </p:cNvSpPr>
          <p:nvPr>
            <p:ph type="title"/>
          </p:nvPr>
        </p:nvSpPr>
        <p:spPr/>
        <p:txBody>
          <a:bodyPr>
            <a:normAutofit fontScale="90000"/>
          </a:bodyPr>
          <a:lstStyle/>
          <a:p>
            <a:r>
              <a:rPr lang="en-US" dirty="0" smtClean="0"/>
              <a:t>Checkpoints for learning outcomes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Possible learning outcome</a:t>
            </a:r>
            <a:endParaRPr lang="en-CA" dirty="0"/>
          </a:p>
        </p:txBody>
      </p:sp>
      <p:sp>
        <p:nvSpPr>
          <p:cNvPr id="4" name="Content Placeholder 3"/>
          <p:cNvSpPr>
            <a:spLocks noGrp="1"/>
          </p:cNvSpPr>
          <p:nvPr>
            <p:ph sz="half" idx="2"/>
          </p:nvPr>
        </p:nvSpPr>
        <p:spPr/>
        <p:txBody>
          <a:bodyPr/>
          <a:lstStyle/>
          <a:p>
            <a:r>
              <a:rPr lang="en-US" dirty="0" smtClean="0"/>
              <a:t>Possible evaluation method</a:t>
            </a:r>
            <a:endParaRPr lang="en-CA" dirty="0"/>
          </a:p>
        </p:txBody>
      </p:sp>
      <p:sp>
        <p:nvSpPr>
          <p:cNvPr id="2" name="Title 1"/>
          <p:cNvSpPr>
            <a:spLocks noGrp="1"/>
          </p:cNvSpPr>
          <p:nvPr>
            <p:ph type="title"/>
          </p:nvPr>
        </p:nvSpPr>
        <p:spPr/>
        <p:txBody>
          <a:bodyPr/>
          <a:lstStyle/>
          <a:p>
            <a:r>
              <a:rPr lang="en-US" dirty="0" smtClean="0"/>
              <a:t>Let’s begin</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314</TotalTime>
  <Words>495</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By the end of this session participants</vt:lpstr>
      <vt:lpstr>Slide 2</vt:lpstr>
      <vt:lpstr>Slide 3</vt:lpstr>
      <vt:lpstr>Slide 4</vt:lpstr>
      <vt:lpstr>Slide 5</vt:lpstr>
      <vt:lpstr>Perspective</vt:lpstr>
      <vt:lpstr>Checkpoints for learning outcomes</vt:lpstr>
      <vt:lpstr>Let’s begin</vt:lpstr>
    </vt:vector>
  </TitlesOfParts>
  <Company>TRU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Emma</dc:creator>
  <cp:lastModifiedBy>Emma</cp:lastModifiedBy>
  <cp:revision>39</cp:revision>
  <dcterms:created xsi:type="dcterms:W3CDTF">2011-05-09T18:21:36Z</dcterms:created>
  <dcterms:modified xsi:type="dcterms:W3CDTF">2011-05-12T14:10:30Z</dcterms:modified>
</cp:coreProperties>
</file>